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954838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6" roundtripDataSignature="AMtx7mgpVWVxNsy7tNJcjfOHnun0jpey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812" autoAdjust="0"/>
  </p:normalViewPr>
  <p:slideViewPr>
    <p:cSldViewPr snapToGrid="0">
      <p:cViewPr varScale="1">
        <p:scale>
          <a:sx n="49" d="100"/>
          <a:sy n="49" d="100"/>
        </p:scale>
        <p:origin x="1780" y="32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3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39968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50938" y="696913"/>
            <a:ext cx="4652962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:notes"/>
          <p:cNvSpPr txBox="1"/>
          <p:nvPr/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75" tIns="46450" rIns="92875" bIns="46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ESRM-LRM Lecture 00 - Day 1</a:t>
            </a:r>
            <a:endParaRPr/>
          </a:p>
        </p:txBody>
      </p:sp>
      <p:sp>
        <p:nvSpPr>
          <p:cNvPr id="88" name="Google Shape;88;p1:notes"/>
          <p:cNvSpPr txBox="1"/>
          <p:nvPr/>
        </p:nvSpPr>
        <p:spPr>
          <a:xfrm>
            <a:off x="0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75" tIns="46450" rIns="92875" bIns="4645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Fall</a:t>
            </a:r>
            <a:endParaRPr/>
          </a:p>
        </p:txBody>
      </p:sp>
      <p:sp>
        <p:nvSpPr>
          <p:cNvPr id="89" name="Google Shape;89;p1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75" tIns="46450" rIns="92875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75" tIns="46450" rIns="92875" bIns="464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0938" y="696913"/>
            <a:ext cx="46545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3:notes"/>
          <p:cNvSpPr txBox="1"/>
          <p:nvPr/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ENGG406 Lecture 00 - Day 1</a:t>
            </a:r>
            <a:endParaRPr/>
          </a:p>
        </p:txBody>
      </p:sp>
      <p:sp>
        <p:nvSpPr>
          <p:cNvPr id="130" name="Google Shape;130;p3:notes"/>
          <p:cNvSpPr txBox="1"/>
          <p:nvPr/>
        </p:nvSpPr>
        <p:spPr>
          <a:xfrm>
            <a:off x="0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Fall</a:t>
            </a:r>
            <a:endParaRPr/>
          </a:p>
        </p:txBody>
      </p:sp>
      <p:sp>
        <p:nvSpPr>
          <p:cNvPr id="131" name="Google Shape;131;p3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3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42" name="Google Shape;142;p4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4:notes"/>
          <p:cNvSpPr txBox="1"/>
          <p:nvPr/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ENGG406 Lecture 00 - Day 1</a:t>
            </a:r>
            <a:endParaRPr/>
          </a:p>
        </p:txBody>
      </p:sp>
      <p:sp>
        <p:nvSpPr>
          <p:cNvPr id="144" name="Google Shape;144;p4:notes"/>
          <p:cNvSpPr txBox="1"/>
          <p:nvPr/>
        </p:nvSpPr>
        <p:spPr>
          <a:xfrm>
            <a:off x="0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Fall</a:t>
            </a:r>
            <a:endParaRPr/>
          </a:p>
        </p:txBody>
      </p:sp>
      <p:sp>
        <p:nvSpPr>
          <p:cNvPr id="145" name="Google Shape;145;p4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4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56" name="Google Shape;156;p5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71" name="Google Shape;171;p6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184" name="Google Shape;184;p7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49350" y="696913"/>
            <a:ext cx="4656138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2015-2016ENGG406 Lecture 00 - Day 1</a:t>
            </a:r>
            <a:endParaRPr/>
          </a:p>
        </p:txBody>
      </p:sp>
      <p:sp>
        <p:nvSpPr>
          <p:cNvPr id="209" name="Google Shape;209;p9:notes"/>
          <p:cNvSpPr txBox="1">
            <a:spLocks noGrp="1"/>
          </p:cNvSpPr>
          <p:nvPr>
            <p:ph type="sldNum" idx="12"/>
          </p:nvPr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1150938" y="696913"/>
            <a:ext cx="46545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927470" y="4421876"/>
            <a:ext cx="5099898" cy="41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6450" rIns="92900" bIns="464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9:notes"/>
          <p:cNvSpPr txBox="1"/>
          <p:nvPr/>
        </p:nvSpPr>
        <p:spPr>
          <a:xfrm>
            <a:off x="3939968" y="8841626"/>
            <a:ext cx="3014870" cy="46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381000" y="152400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914400" y="3581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08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spcBef>
                <a:spcPts val="360"/>
              </a:spcBef>
              <a:spcAft>
                <a:spcPts val="0"/>
              </a:spcAft>
              <a:buSzPts val="117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91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4170" algn="l">
              <a:spcBef>
                <a:spcPts val="560"/>
              </a:spcBef>
              <a:spcAft>
                <a:spcPts val="0"/>
              </a:spcAft>
              <a:buSzPts val="182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5pPr>
            <a:lvl6pPr marL="2743200" lvl="5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6pPr>
            <a:lvl7pPr marL="3200400" lvl="6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7pPr>
            <a:lvl8pPr marL="3657600" lvl="7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8pPr>
            <a:lvl9pPr marL="4114800" lvl="8" indent="-3028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7660" algn="l">
              <a:spcBef>
                <a:spcPts val="480"/>
              </a:spcBef>
              <a:spcAft>
                <a:spcPts val="0"/>
              </a:spcAft>
              <a:buSzPts val="156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5pPr>
            <a:lvl6pPr marL="2743200" lvl="5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6pPr>
            <a:lvl7pPr marL="3200400" lvl="6" indent="-29463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7pPr>
            <a:lvl8pPr marL="3657600" lvl="7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8pPr>
            <a:lvl9pPr marL="4114800" lvl="8" indent="-29464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spcBef>
                <a:spcPts val="640"/>
              </a:spcBef>
              <a:spcAft>
                <a:spcPts val="0"/>
              </a:spcAft>
              <a:buSzPts val="2080"/>
              <a:buChar char="❖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5pPr>
            <a:lvl6pPr marL="2743200" lvl="5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6pPr>
            <a:lvl7pPr marL="3200400" lvl="6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7pPr>
            <a:lvl8pPr marL="3657600" lvl="7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8pPr>
            <a:lvl9pPr marL="4114800" lvl="8" indent="-3111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585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80"/>
              <a:buFont typeface="Noto Sans Symbols"/>
              <a:buChar char="❖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subTitle" idx="4294967295"/>
          </p:nvPr>
        </p:nvSpPr>
        <p:spPr>
          <a:xfrm>
            <a:off x="1371600" y="2438402"/>
            <a:ext cx="6400800" cy="363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15"/>
              <a:buFont typeface="Noto Sans Symbols"/>
              <a:buNone/>
            </a:pPr>
            <a:r>
              <a:rPr lang="en-US" sz="3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ENGG404 - Lecture</a:t>
            </a:r>
            <a:endParaRPr/>
          </a:p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Clr>
                <a:schemeClr val="dk2"/>
              </a:buClr>
              <a:buSzPts val="2015"/>
              <a:buFont typeface="Noto Sans Symbols"/>
              <a:buNone/>
            </a:pPr>
            <a:r>
              <a:rPr lang="en-US" sz="3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Case 1</a:t>
            </a:r>
            <a:r>
              <a:rPr lang="en-US" sz="3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3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Sunrise Propane Explosion</a:t>
            </a:r>
            <a:endParaRPr/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ts val="845"/>
              <a:buFont typeface="Noto Sans Symbols"/>
              <a:buNone/>
            </a:pPr>
            <a:endParaRPr sz="13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 descr="AG00459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2" y="4114800"/>
            <a:ext cx="2189163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SAT10E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191002"/>
            <a:ext cx="1828800" cy="1884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28600" y="1066800"/>
            <a:ext cx="861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Noto Sans Symbols"/>
              <a:buNone/>
            </a:pP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Becoming a Leader In </a:t>
            </a:r>
            <a:b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i="1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Management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152402" y="176015"/>
            <a:ext cx="1176817" cy="46166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Fundamentals of RM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481037" y="169908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RM </a:t>
            </a:r>
            <a:r>
              <a:rPr lang="en-US" sz="1200" b="0" i="0" u="none" strike="noStrike" cap="none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en-US" sz="1200" b="0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and Process</a:t>
            </a:r>
            <a:endParaRPr sz="1200"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7874130" y="169908"/>
            <a:ext cx="1155550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Application and Perspectives</a:t>
            </a:r>
            <a:endParaRPr sz="12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7051217" y="169908"/>
            <a:ext cx="671096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People &amp; Org.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3834670" y="169908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Incident Investigation</a:t>
            </a:r>
            <a:endParaRPr sz="12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5011486" y="169908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RM Tools &amp;  Challenges</a:t>
            </a:r>
            <a:endParaRPr sz="12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2657853" y="170432"/>
            <a:ext cx="1024999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Leadership in RM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107" name="Google Shape;107;p1"/>
          <p:cNvCxnSpPr>
            <a:stCxn id="100" idx="3"/>
            <a:endCxn id="101" idx="1"/>
          </p:cNvCxnSpPr>
          <p:nvPr/>
        </p:nvCxnSpPr>
        <p:spPr>
          <a:xfrm rot="10800000" flipH="1">
            <a:off x="1329219" y="400847"/>
            <a:ext cx="151800" cy="600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1"/>
          <p:cNvCxnSpPr>
            <a:stCxn id="101" idx="3"/>
            <a:endCxn id="106" idx="1"/>
          </p:cNvCxnSpPr>
          <p:nvPr/>
        </p:nvCxnSpPr>
        <p:spPr>
          <a:xfrm>
            <a:off x="2506036" y="400740"/>
            <a:ext cx="151800" cy="60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1"/>
          <p:cNvCxnSpPr>
            <a:stCxn id="106" idx="3"/>
            <a:endCxn id="104" idx="1"/>
          </p:cNvCxnSpPr>
          <p:nvPr/>
        </p:nvCxnSpPr>
        <p:spPr>
          <a:xfrm rot="10800000" flipH="1">
            <a:off x="3682852" y="400664"/>
            <a:ext cx="151800" cy="60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1"/>
          <p:cNvCxnSpPr>
            <a:stCxn id="104" idx="3"/>
            <a:endCxn id="105" idx="1"/>
          </p:cNvCxnSpPr>
          <p:nvPr/>
        </p:nvCxnSpPr>
        <p:spPr>
          <a:xfrm>
            <a:off x="4859669" y="400740"/>
            <a:ext cx="151800" cy="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1"/>
          <p:cNvCxnSpPr>
            <a:stCxn id="105" idx="3"/>
          </p:cNvCxnSpPr>
          <p:nvPr/>
        </p:nvCxnSpPr>
        <p:spPr>
          <a:xfrm>
            <a:off x="6036485" y="400740"/>
            <a:ext cx="151800" cy="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1"/>
          <p:cNvCxnSpPr>
            <a:endCxn id="103" idx="1"/>
          </p:cNvCxnSpPr>
          <p:nvPr/>
        </p:nvCxnSpPr>
        <p:spPr>
          <a:xfrm>
            <a:off x="6899417" y="400740"/>
            <a:ext cx="151800" cy="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13;p1"/>
          <p:cNvCxnSpPr>
            <a:stCxn id="103" idx="3"/>
            <a:endCxn id="102" idx="1"/>
          </p:cNvCxnSpPr>
          <p:nvPr/>
        </p:nvCxnSpPr>
        <p:spPr>
          <a:xfrm>
            <a:off x="7722313" y="400740"/>
            <a:ext cx="151800" cy="0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" name="Google Shape;114;p1"/>
          <p:cNvSpPr txBox="1"/>
          <p:nvPr/>
        </p:nvSpPr>
        <p:spPr>
          <a:xfrm>
            <a:off x="6188301" y="169907"/>
            <a:ext cx="692362" cy="4616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RM in Industry</a:t>
            </a:r>
            <a:endParaRPr sz="12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55613" y="730252"/>
            <a:ext cx="8229600" cy="5484813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and explain the basic information of this loss incident.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illustrate several concepts throughout the course.</a:t>
            </a:r>
            <a:endParaRPr dirty="0"/>
          </a:p>
          <a:p>
            <a:pPr marL="457200" marR="0" lvl="0" indent="-4572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why engineering safety and risk management systems and processes are critical to the success of industrial and institutional operations. </a:t>
            </a:r>
            <a:endParaRPr dirty="0"/>
          </a:p>
          <a:p>
            <a:pPr marL="457200" marR="0" lvl="0" indent="-4572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 the given information along with the expertise of the student's work group, and infer or surmise additional and relevant information.</a:t>
            </a:r>
            <a:endParaRPr dirty="0"/>
          </a:p>
        </p:txBody>
      </p:sp>
      <p:sp>
        <p:nvSpPr>
          <p:cNvPr id="125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Learning Outcomes:</a:t>
            </a:r>
            <a:endParaRPr lang="en-US" sz="2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457202" y="717962"/>
            <a:ext cx="8226425" cy="5486193"/>
          </a:xfrm>
          <a:prstGeom prst="rect">
            <a:avLst/>
          </a:prstGeom>
          <a:solidFill>
            <a:srgbClr val="F9DBD3">
              <a:alpha val="69804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model case study that illustrates:</a:t>
            </a:r>
            <a:endParaRPr dirty="0"/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Hazard identification and risk analysis;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Triggering event and incident escalation;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PEAP;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Incident investigation and analysis;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 causes, basic causes, and latent (root) causes;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Leadership in an industrial operation (or lack thereof). </a:t>
            </a:r>
            <a:endParaRPr dirty="0"/>
          </a:p>
        </p:txBody>
      </p:sp>
      <p:sp>
        <p:nvSpPr>
          <p:cNvPr id="5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The Sunrise Propane Explosion Incident</a:t>
            </a:r>
          </a:p>
        </p:txBody>
      </p:sp>
      <p:sp>
        <p:nvSpPr>
          <p:cNvPr id="6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455615" y="730252"/>
            <a:ext cx="8226425" cy="5484813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Happened: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Illegal truck-to-truck transfer of liquefied propane gas.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transfer hose failed.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Propane vaporized, gas cloud formed, and exploded.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fire.</a:t>
            </a:r>
            <a:endParaRPr dirty="0"/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Losses: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workers killed.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Homes and offices damaged.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Evacuation within 1.6 km radius.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Class-action suit and litigation.</a:t>
            </a:r>
            <a:endParaRPr dirty="0"/>
          </a:p>
        </p:txBody>
      </p:sp>
      <p:sp>
        <p:nvSpPr>
          <p:cNvPr id="5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Summary of </a:t>
            </a:r>
            <a:r>
              <a:rPr lang="en-US" sz="2400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Event and Losses:</a:t>
            </a:r>
            <a:endParaRPr lang="en-US" sz="2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285" y="3636957"/>
            <a:ext cx="3569804" cy="238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9036" y="885271"/>
            <a:ext cx="3886201" cy="259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7802" y="3636957"/>
            <a:ext cx="2878023" cy="215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885272"/>
            <a:ext cx="3886200" cy="2594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What is a T2T transfer? Why would they do it? </a:t>
            </a:r>
          </a:p>
        </p:txBody>
      </p:sp>
      <p:sp>
        <p:nvSpPr>
          <p:cNvPr id="10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t="15484"/>
          <a:stretch/>
        </p:blipFill>
        <p:spPr>
          <a:xfrm>
            <a:off x="455613" y="2438402"/>
            <a:ext cx="8229600" cy="39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57200" y="731838"/>
            <a:ext cx="8229600" cy="228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media report ...</a:t>
            </a:r>
            <a:endParaRPr sz="1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“At approximately 03:50 ET on the morning of August 10, 2008, a large </a:t>
            </a:r>
            <a:r>
              <a:rPr lang="en-US" sz="14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explosion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occurred at Sunrise Propane Industrial Gases. This was followed by a </a:t>
            </a:r>
            <a:r>
              <a:rPr lang="en-US" sz="14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series of explosions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sent large fireballs and clouds of smoke billowing into the sky. </a:t>
            </a:r>
            <a:r>
              <a:rPr lang="en-US" sz="14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workers were killed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Large pieces of metal from the exploding propane tanks were ejected onto nearby streets and properties. Many </a:t>
            </a:r>
            <a:r>
              <a:rPr lang="en-US" sz="14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homes and offices were damaged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windows were shattered, and doors were ripped from their hinges. About 200 firefighters battled the five-alarm fire that resulted from the explosions. The threat of further blasts and concerns about the air quality forced the police to conduct a </a:t>
            </a:r>
            <a:r>
              <a:rPr lang="en-US" sz="14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voluntary evacuation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large area in the surrounding community. Residents living within a 1.6 </a:t>
            </a:r>
            <a:r>
              <a:rPr lang="en-US" sz="14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kilometres</a:t>
            </a: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 mile) radius were told to leave their homes in the early hours of the morning.</a:t>
            </a:r>
            <a:endParaRPr dirty="0"/>
          </a:p>
        </p:txBody>
      </p:sp>
      <p:sp>
        <p:nvSpPr>
          <p:cNvPr id="180" name="Google Shape;180;p6"/>
          <p:cNvSpPr txBox="1"/>
          <p:nvPr/>
        </p:nvSpPr>
        <p:spPr>
          <a:xfrm>
            <a:off x="1524000" y="5858709"/>
            <a:ext cx="70104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August 10, 2008, ~3:50AM, Sunrise Propane Industrial Gases</a:t>
            </a:r>
            <a:endParaRPr/>
          </a:p>
        </p:txBody>
      </p:sp>
      <p:sp>
        <p:nvSpPr>
          <p:cNvPr id="7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Summary of Event </a:t>
            </a:r>
            <a:r>
              <a:rPr lang="en-US" sz="2400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&amp; Video </a:t>
            </a: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lang="en-US" sz="2400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e-Class:</a:t>
            </a:r>
            <a:endParaRPr lang="en-US" sz="2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20557"/>
            <a:ext cx="8229600" cy="4643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3162300" y="5613400"/>
            <a:ext cx="5524500" cy="71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r>
              <a:rPr lang="en-US" sz="2000" b="1" i="1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This course is about managing our businesses to prevent such events.</a:t>
            </a:r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57200" y="838200"/>
            <a:ext cx="8229600" cy="92333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Noto Sans Symbols"/>
              <a:buNone/>
            </a:pPr>
            <a:r>
              <a:rPr lang="en-US" sz="1800" b="1" i="1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This and other events (our case study inventory), Tianjin Industrial Area (129 killed, &gt;60 missing, &gt;700 injured), Lac Megantic (49 killed), Mount Polley Tailings Pond, etc. are tragic … and all are preventable.</a:t>
            </a:r>
            <a:endParaRPr/>
          </a:p>
        </p:txBody>
      </p:sp>
      <p:sp>
        <p:nvSpPr>
          <p:cNvPr id="7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Course is About Leadership in Risk Management:</a:t>
            </a:r>
            <a:endParaRPr lang="en-US" sz="2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7620000" y="6477000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455613" y="730250"/>
            <a:ext cx="8229600" cy="5670550"/>
          </a:xfrm>
          <a:prstGeom prst="rect">
            <a:avLst/>
          </a:prstGeom>
          <a:solidFill>
            <a:schemeClr val="accent1">
              <a:alpha val="69803"/>
            </a:scheme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231899"/>
            <a:ext cx="6180667" cy="463550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Google Shape;229;p10"/>
          <p:cNvSpPr txBox="1"/>
          <p:nvPr/>
        </p:nvSpPr>
        <p:spPr>
          <a:xfrm>
            <a:off x="455615" y="6000690"/>
            <a:ext cx="8229599" cy="40011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r>
              <a:rPr lang="en-US" sz="2000" b="1" i="1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 fact, a case can be made for all of these. </a:t>
            </a:r>
            <a:endParaRPr dirty="0"/>
          </a:p>
        </p:txBody>
      </p:sp>
      <p:sp>
        <p:nvSpPr>
          <p:cNvPr id="7" name="Google Shape;125;p2"/>
          <p:cNvSpPr/>
          <p:nvPr/>
        </p:nvSpPr>
        <p:spPr>
          <a:xfrm>
            <a:off x="455613" y="184562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200"/>
            </a:pPr>
            <a:r>
              <a:rPr lang="en-US" sz="2400" b="1" i="1" dirty="0">
                <a:latin typeface="Times New Roman"/>
                <a:ea typeface="Times New Roman"/>
                <a:cs typeface="Times New Roman"/>
                <a:sym typeface="Times New Roman"/>
              </a:rPr>
              <a:t>Which one(s) apply and why? Let’s have a discussion… </a:t>
            </a:r>
          </a:p>
        </p:txBody>
      </p:sp>
      <p:sp>
        <p:nvSpPr>
          <p:cNvPr id="9" name="Google Shape;125;p2"/>
          <p:cNvSpPr/>
          <p:nvPr/>
        </p:nvSpPr>
        <p:spPr>
          <a:xfrm>
            <a:off x="455613" y="6324600"/>
            <a:ext cx="400823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600" b="1" i="1" dirty="0">
                <a:latin typeface="Times New Roman"/>
                <a:ea typeface="Times New Roman"/>
                <a:cs typeface="Times New Roman"/>
                <a:sym typeface="Times New Roman"/>
              </a:rPr>
              <a:t>ase 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Sunrise Propane Explosion</a:t>
            </a:r>
            <a:endParaRPr sz="1600" b="1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kura">
  <a:themeElements>
    <a:clrScheme name="Sakura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640</Words>
  <Application>Microsoft Office PowerPoint</Application>
  <PresentationFormat>On-screen Show (4:3)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Noto Sans Symbols</vt:lpstr>
      <vt:lpstr>Times New Roman</vt:lpstr>
      <vt:lpstr>Sakura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 Cocchio</dc:creator>
  <cp:lastModifiedBy>JR Cocchio</cp:lastModifiedBy>
  <cp:revision>8</cp:revision>
  <dcterms:created xsi:type="dcterms:W3CDTF">2011-09-07T03:22:54Z</dcterms:created>
  <dcterms:modified xsi:type="dcterms:W3CDTF">2019-08-28T02:40:32Z</dcterms:modified>
</cp:coreProperties>
</file>